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gh/TeSs2wYqCuAEMObWWep5lr5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customschemas.google.com/relationships/presentationmetadata" Target="metadata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7" name="Google Shape;107;p3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8" name="Google Shape;10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3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3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4" name="Google Shape;16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1" name="Google Shape;18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7" name="Google Shape;187;p4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8" name="Google Shape;188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4" name="Google Shape;194;p4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5" name="Google Shape;195;p4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6" name="Google Shape;196;p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7" name="Google Shape;197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p4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8" name="Google Shape;208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4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5" name="Google Shape;215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10.jpg"/><Relationship Id="rId6" Type="http://schemas.openxmlformats.org/officeDocument/2006/relationships/image" Target="../media/image6.jpg"/><Relationship Id="rId7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293" y="136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"/>
          <p:cNvSpPr txBox="1"/>
          <p:nvPr>
            <p:ph idx="4294967295" type="ctrTitle"/>
          </p:nvPr>
        </p:nvSpPr>
        <p:spPr>
          <a:xfrm>
            <a:off x="755576" y="1124744"/>
            <a:ext cx="7560840" cy="374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8288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Психологічна новела М.Коцюбинського «Intermezzo» з жанровими ознаками «поезії в прозі».</a:t>
            </a:r>
            <a:br>
              <a:rPr b="1" i="1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Автобіографічна основа. </a:t>
            </a:r>
            <a:br>
              <a:rPr b="1" i="1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Проблеми душевної рівноваги,повноцінного життя, специфіки творчого процесу</a:t>
            </a:r>
            <a:endParaRPr b="1" i="1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0"/>
          <p:cNvSpPr txBox="1"/>
          <p:nvPr>
            <p:ph type="ctrTitle"/>
          </p:nvPr>
        </p:nvSpPr>
        <p:spPr>
          <a:xfrm>
            <a:off x="539552" y="11663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Сенкан</a:t>
            </a:r>
            <a:r>
              <a:rPr lang="ru-RU"/>
              <a:t> — </a:t>
            </a:r>
            <a:r>
              <a:rPr i="1" lang="ru-RU" sz="4000"/>
              <a:t>це вірш, що складається з п’яти рядків.</a:t>
            </a:r>
            <a:endParaRPr i="1" sz="4000"/>
          </a:p>
        </p:txBody>
      </p:sp>
      <p:pic>
        <p:nvPicPr>
          <p:cNvPr id="335" name="Google Shape;33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2060848"/>
            <a:ext cx="2883644" cy="43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0"/>
          <p:cNvSpPr txBox="1"/>
          <p:nvPr>
            <p:ph idx="1" type="subTitle"/>
          </p:nvPr>
        </p:nvSpPr>
        <p:spPr>
          <a:xfrm>
            <a:off x="3203848" y="2060848"/>
            <a:ext cx="5760640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ru-RU" sz="2800">
                <a:solidFill>
                  <a:srgbClr val="C00000"/>
                </a:solidFill>
              </a:rPr>
              <a:t>Коцюбинський</a:t>
            </a:r>
            <a:endParaRPr sz="28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ru-RU" sz="2800">
                <a:solidFill>
                  <a:srgbClr val="C00000"/>
                </a:solidFill>
              </a:rPr>
              <a:t>Європейський, талановитий</a:t>
            </a:r>
            <a:endParaRPr sz="28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ru-RU" sz="2800">
                <a:solidFill>
                  <a:srgbClr val="C00000"/>
                </a:solidFill>
              </a:rPr>
              <a:t>Виснажився, перепочив, творив</a:t>
            </a:r>
            <a:endParaRPr sz="28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ru-RU" sz="2800">
                <a:solidFill>
                  <a:srgbClr val="C00000"/>
                </a:solidFill>
              </a:rPr>
              <a:t>Обов’язок митця – служити людям</a:t>
            </a:r>
            <a:endParaRPr sz="28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ru-RU" sz="2800">
                <a:solidFill>
                  <a:srgbClr val="C00000"/>
                </a:solidFill>
              </a:rPr>
              <a:t>Сонцепоклонник</a:t>
            </a:r>
            <a:endParaRPr sz="28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"/>
          <p:cNvSpPr txBox="1"/>
          <p:nvPr>
            <p:ph type="ctrTitle"/>
          </p:nvPr>
        </p:nvSpPr>
        <p:spPr>
          <a:xfrm>
            <a:off x="714348" y="785794"/>
            <a:ext cx="7858180" cy="785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8FF"/>
              </a:buClr>
              <a:buSzPct val="100000"/>
              <a:buFont typeface="Calibri"/>
              <a:buNone/>
            </a:pPr>
            <a:r>
              <a:rPr b="1" lang="ru-RU">
                <a:solidFill>
                  <a:srgbClr val="0078FF"/>
                </a:solidFill>
              </a:rPr>
              <a:t>Літературна гра «Закінчи речення»</a:t>
            </a:r>
            <a:br>
              <a:rPr b="1" lang="ru-RU">
                <a:solidFill>
                  <a:srgbClr val="0078FF"/>
                </a:solidFill>
              </a:rPr>
            </a:br>
            <a:endParaRPr b="1">
              <a:solidFill>
                <a:srgbClr val="0078FF"/>
              </a:solidFill>
            </a:endParaRPr>
          </a:p>
        </p:txBody>
      </p:sp>
      <p:sp>
        <p:nvSpPr>
          <p:cNvPr id="342" name="Google Shape;342;p11"/>
          <p:cNvSpPr txBox="1"/>
          <p:nvPr>
            <p:ph idx="1" type="subTitle"/>
          </p:nvPr>
        </p:nvSpPr>
        <p:spPr>
          <a:xfrm>
            <a:off x="285720" y="1643050"/>
            <a:ext cx="6286544" cy="4429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ru-RU" sz="2400">
                <a:solidFill>
                  <a:srgbClr val="FFFFFF"/>
                </a:solidFill>
              </a:rPr>
              <a:t>В українській літературі М.Коцюбинський відомий як…</a:t>
            </a:r>
            <a:endParaRPr sz="2400">
              <a:solidFill>
                <a:srgbClr val="FFFFFF"/>
              </a:solidFill>
            </a:endParaRPr>
          </a:p>
          <a:p>
            <a:pPr indent="-457200" lvl="0" marL="457200" rtl="0" algn="l"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 sz="2400">
                <a:solidFill>
                  <a:srgbClr val="FFFFFF"/>
                </a:solidFill>
              </a:rPr>
              <a:t>( Імпресіоніст).</a:t>
            </a:r>
            <a:endParaRPr sz="2400">
              <a:solidFill>
                <a:srgbClr val="FFFFFF"/>
              </a:solidFill>
            </a:endParaRPr>
          </a:p>
          <a:p>
            <a:pPr indent="-457200" lvl="0" marL="457200" rtl="0" algn="l"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 sz="2400">
                <a:solidFill>
                  <a:srgbClr val="FFFFFF"/>
                </a:solidFill>
              </a:rPr>
              <a:t>2. Слово «Intermezzo» означає…</a:t>
            </a:r>
            <a:endParaRPr sz="2400">
              <a:solidFill>
                <a:srgbClr val="FFFFFF"/>
              </a:solidFill>
            </a:endParaRPr>
          </a:p>
          <a:p>
            <a:pPr indent="-457200" lvl="0" marL="457200" rtl="0" algn="l"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 sz="2400">
                <a:solidFill>
                  <a:srgbClr val="FFFFFF"/>
                </a:solidFill>
              </a:rPr>
              <a:t>(Перепочинок, пауза).</a:t>
            </a:r>
            <a:endParaRPr sz="2400">
              <a:solidFill>
                <a:srgbClr val="FFFFFF"/>
              </a:solidFill>
            </a:endParaRPr>
          </a:p>
          <a:p>
            <a:pPr indent="-457200" lvl="0" marL="457200" rtl="0" algn="l"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 sz="2400">
                <a:solidFill>
                  <a:srgbClr val="FFFFFF"/>
                </a:solidFill>
              </a:rPr>
              <a:t>3. Новела «Intermezzo» присвячена… </a:t>
            </a:r>
            <a:endParaRPr sz="2400">
              <a:solidFill>
                <a:srgbClr val="FFFFFF"/>
              </a:solidFill>
            </a:endParaRPr>
          </a:p>
          <a:p>
            <a:pPr indent="-457200" lvl="0" marL="457200" rtl="0" algn="l"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 sz="2400">
                <a:solidFill>
                  <a:srgbClr val="FFFFFF"/>
                </a:solidFill>
              </a:rPr>
              <a:t>(Кононівським полям).</a:t>
            </a:r>
            <a:endParaRPr sz="2400">
              <a:solidFill>
                <a:srgbClr val="FFFFFF"/>
              </a:solidFill>
            </a:endParaRPr>
          </a:p>
          <a:p>
            <a:pPr indent="-457200" lvl="0" marL="457200" rtl="0" algn="l"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 sz="2400">
                <a:solidFill>
                  <a:srgbClr val="FFFFFF"/>
                </a:solidFill>
              </a:rPr>
              <a:t>4. Ознакою драматичного твору в новелі є …</a:t>
            </a:r>
            <a:endParaRPr sz="2400">
              <a:solidFill>
                <a:srgbClr val="FFFFFF"/>
              </a:solidFill>
            </a:endParaRPr>
          </a:p>
          <a:p>
            <a:pPr indent="-457200" lvl="0" marL="457200" rtl="0" algn="l"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 sz="2400">
                <a:solidFill>
                  <a:srgbClr val="FFFFFF"/>
                </a:solidFill>
              </a:rPr>
              <a:t>(Перелік дійових осіб).</a:t>
            </a:r>
            <a:endParaRPr sz="2400">
              <a:solidFill>
                <a:srgbClr val="FFFFFF"/>
              </a:solidFill>
            </a:endParaRPr>
          </a:p>
          <a:p>
            <a:pPr indent="-457200" lvl="0" marL="457200" rtl="0" algn="l"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 sz="2400">
                <a:solidFill>
                  <a:srgbClr val="FFFFFF"/>
                </a:solidFill>
              </a:rPr>
              <a:t>5. «Єднала небо із землею в голосну арфу і грала на струнах симфонію поля « дійова особа новели…</a:t>
            </a:r>
            <a:endParaRPr sz="2400">
              <a:solidFill>
                <a:srgbClr val="FFFFFF"/>
              </a:solidFill>
            </a:endParaRPr>
          </a:p>
          <a:p>
            <a:pPr indent="-457200" lvl="0" marL="457200" rtl="0" algn="l"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 sz="2400">
                <a:solidFill>
                  <a:srgbClr val="FFFFFF"/>
                </a:solidFill>
              </a:rPr>
              <a:t>(Жайворонок).</a:t>
            </a:r>
            <a:br>
              <a:rPr b="1" lang="ru-RU" sz="2400">
                <a:solidFill>
                  <a:srgbClr val="B1E0F3"/>
                </a:solidFill>
              </a:rPr>
            </a:br>
            <a:endParaRPr b="1" sz="2400">
              <a:solidFill>
                <a:srgbClr val="B1E0F3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"/>
          <p:cNvSpPr txBox="1"/>
          <p:nvPr>
            <p:ph idx="1" type="subTitle"/>
          </p:nvPr>
        </p:nvSpPr>
        <p:spPr>
          <a:xfrm>
            <a:off x="214282" y="642918"/>
            <a:ext cx="6877998" cy="5882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>
                <a:solidFill>
                  <a:srgbClr val="FFFFFF"/>
                </a:solidFill>
              </a:rPr>
              <a:t>6. Дослідники, вивчаючи жанрову специфіку новели відносили її до…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>
                <a:solidFill>
                  <a:srgbClr val="FFFFFF"/>
                </a:solidFill>
              </a:rPr>
              <a:t>(Поезії в прозі).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7. Вівчарка Пава символізує…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>
                <a:solidFill>
                  <a:srgbClr val="FFFFFF"/>
                </a:solidFill>
              </a:rPr>
              <a:t>(Дворянство).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>
                <a:solidFill>
                  <a:srgbClr val="FFFFFF"/>
                </a:solidFill>
              </a:rPr>
              <a:t>8. Трепов - …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>
                <a:solidFill>
                  <a:srgbClr val="FFFFFF"/>
                </a:solidFill>
              </a:rPr>
              <a:t>(Жандармерію).</a:t>
            </a:r>
            <a:endParaRPr/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>
                <a:solidFill>
                  <a:srgbClr val="FFFFFF"/>
                </a:solidFill>
              </a:rPr>
              <a:t>9. Оверко - …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>
                <a:solidFill>
                  <a:srgbClr val="FFFFFF"/>
                </a:solidFill>
              </a:rPr>
              <a:t>(Принижене селянство).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10. М.Коцюбинського називали…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>
                <a:solidFill>
                  <a:srgbClr val="FFFFFF"/>
                </a:solidFill>
              </a:rPr>
              <a:t>(Сонцепоклонник).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11. Кульмінацією новели є епізод…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>
                <a:solidFill>
                  <a:srgbClr val="FFFFFF"/>
                </a:solidFill>
              </a:rPr>
              <a:t>( Зустріч митця з селянином).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12. Уривок «Прощайте. Йду поміж людьми. Душа готова , струни тугі, наладжені, вона вже грає» є елементом сюжету - …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448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ru-RU">
                <a:solidFill>
                  <a:srgbClr val="FFFFFF"/>
                </a:solidFill>
              </a:rPr>
              <a:t>(Розв’язкою).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48" name="Google Shape;34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3810000"/>
            <a:ext cx="2286000" cy="304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3"/>
          <p:cNvSpPr txBox="1"/>
          <p:nvPr>
            <p:ph type="title"/>
          </p:nvPr>
        </p:nvSpPr>
        <p:spPr>
          <a:xfrm>
            <a:off x="457200" y="274638"/>
            <a:ext cx="8435280" cy="4738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Домашнє завдання : </a:t>
            </a:r>
            <a:r>
              <a:rPr lang="ru-RU" sz="4000"/>
              <a:t>складіть есе, у якому поділитеся своїми варіантами виходу зі складних життєвих ситуацій, читати «Тіні забутих предків» </a:t>
            </a:r>
            <a:br>
              <a:rPr lang="ru-RU" sz="4000"/>
            </a:br>
            <a:r>
              <a:rPr lang="ru-RU" sz="4000"/>
              <a:t>М. Коцюбинського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Інтермецо\OptimisticHeart.jpg" id="359" name="Google Shape;3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4"/>
          <p:cNvSpPr txBox="1"/>
          <p:nvPr/>
        </p:nvSpPr>
        <p:spPr>
          <a:xfrm>
            <a:off x="5868144" y="508030"/>
            <a:ext cx="30963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4572000" y="116632"/>
            <a:ext cx="439248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«Михайло Коцюбинський — письменник сонячний. І не тільки тому, що «носив у душі сонце»… Уся його проза... — це світлий, відкритий простір для душі й духу» 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(О. Логвиненко).</a:t>
            </a:r>
            <a:endParaRPr b="1" i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"/>
          <p:cNvPicPr preferRelativeResize="0"/>
          <p:nvPr/>
        </p:nvPicPr>
        <p:blipFill rotWithShape="1">
          <a:blip r:embed="rId3">
            <a:alphaModFix/>
          </a:blip>
          <a:srcRect b="-1314" l="1126" r="-1125" t="1315"/>
          <a:stretch/>
        </p:blipFill>
        <p:spPr>
          <a:xfrm>
            <a:off x="0" y="303"/>
            <a:ext cx="9252520" cy="6966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2"/>
          <p:cNvGrpSpPr/>
          <p:nvPr/>
        </p:nvGrpSpPr>
        <p:grpSpPr>
          <a:xfrm>
            <a:off x="805230" y="192498"/>
            <a:ext cx="7605546" cy="6097821"/>
            <a:chOff x="409694" y="3858"/>
            <a:chExt cx="7605546" cy="6097821"/>
          </a:xfrm>
        </p:grpSpPr>
        <p:sp>
          <p:nvSpPr>
            <p:cNvPr id="242" name="Google Shape;242;p2"/>
            <p:cNvSpPr/>
            <p:nvPr/>
          </p:nvSpPr>
          <p:spPr>
            <a:xfrm>
              <a:off x="3172399" y="3858"/>
              <a:ext cx="2034243" cy="1322258"/>
            </a:xfrm>
            <a:prstGeom prst="roundRect">
              <a:avLst>
                <a:gd fmla="val 16667" name="adj"/>
              </a:avLst>
            </a:prstGeom>
            <a:solidFill>
              <a:srgbClr val="E0BA9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 txBox="1"/>
            <p:nvPr/>
          </p:nvSpPr>
          <p:spPr>
            <a:xfrm>
              <a:off x="3236946" y="68405"/>
              <a:ext cx="1905149" cy="1193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Картина К.Моне</a:t>
              </a:r>
              <a:endParaRPr b="1" i="1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549655" y="664987"/>
              <a:ext cx="5279733" cy="5279733"/>
            </a:xfrm>
            <a:custGeom>
              <a:rect b="b" l="l" r="r" t="t"/>
              <a:pathLst>
                <a:path extrusionOk="0" h="120000" w="120000">
                  <a:moveTo>
                    <a:pt x="88118" y="6997"/>
                  </a:moveTo>
                  <a:lnTo>
                    <a:pt x="88118" y="6997"/>
                  </a:lnTo>
                  <a:cubicBezTo>
                    <a:pt x="93088" y="9634"/>
                    <a:pt x="97663" y="12957"/>
                    <a:pt x="101708" y="16868"/>
                  </a:cubicBezTo>
                </a:path>
              </a:pathLst>
            </a:custGeom>
            <a:noFill/>
            <a:ln cap="flat" cmpd="sng" w="9525">
              <a:solidFill>
                <a:srgbClr val="7B97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385126" y="1584176"/>
              <a:ext cx="2630114" cy="1809827"/>
            </a:xfrm>
            <a:prstGeom prst="roundRect">
              <a:avLst>
                <a:gd fmla="val 16667" name="adj"/>
              </a:avLst>
            </a:prstGeom>
            <a:solidFill>
              <a:srgbClr val="7B97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 txBox="1"/>
            <p:nvPr/>
          </p:nvSpPr>
          <p:spPr>
            <a:xfrm>
              <a:off x="5473474" y="1672524"/>
              <a:ext cx="2453418" cy="1633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Передача мінливих вражень</a:t>
              </a:r>
              <a:endParaRPr b="1" i="1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549655" y="664987"/>
              <a:ext cx="5279733" cy="5279733"/>
            </a:xfrm>
            <a:custGeom>
              <a:rect b="b" l="l" r="r" t="t"/>
              <a:pathLst>
                <a:path extrusionOk="0" h="120000" w="120000">
                  <a:moveTo>
                    <a:pt x="119378" y="68616"/>
                  </a:moveTo>
                  <a:cubicBezTo>
                    <a:pt x="118404" y="75327"/>
                    <a:pt x="116300" y="81823"/>
                    <a:pt x="113155" y="87831"/>
                  </a:cubicBezTo>
                </a:path>
              </a:pathLst>
            </a:custGeom>
            <a:noFill/>
            <a:ln cap="flat" cmpd="sng" w="9525">
              <a:solidFill>
                <a:srgbClr val="7B97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724074" y="4779421"/>
              <a:ext cx="2034243" cy="1322258"/>
            </a:xfrm>
            <a:prstGeom prst="roundRect">
              <a:avLst>
                <a:gd fmla="val 16667" name="adj"/>
              </a:avLst>
            </a:prstGeom>
            <a:solidFill>
              <a:srgbClr val="7B97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 txBox="1"/>
            <p:nvPr/>
          </p:nvSpPr>
          <p:spPr>
            <a:xfrm>
              <a:off x="4788621" y="4843968"/>
              <a:ext cx="1905149" cy="1193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Відмова від соціальних тем</a:t>
              </a:r>
              <a:endParaRPr b="1" i="1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549655" y="664987"/>
              <a:ext cx="5279733" cy="5279733"/>
            </a:xfrm>
            <a:custGeom>
              <a:rect b="b" l="l" r="r" t="t"/>
              <a:pathLst>
                <a:path extrusionOk="0" h="120000" w="120000">
                  <a:moveTo>
                    <a:pt x="67356" y="119547"/>
                  </a:moveTo>
                  <a:cubicBezTo>
                    <a:pt x="62471" y="120150"/>
                    <a:pt x="57530" y="120150"/>
                    <a:pt x="52644" y="119547"/>
                  </a:cubicBezTo>
                </a:path>
              </a:pathLst>
            </a:custGeom>
            <a:noFill/>
            <a:ln cap="flat" cmpd="sng" w="9525">
              <a:solidFill>
                <a:srgbClr val="7B97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620725" y="4779421"/>
              <a:ext cx="2034243" cy="1322258"/>
            </a:xfrm>
            <a:prstGeom prst="roundRect">
              <a:avLst>
                <a:gd fmla="val 16667" name="adj"/>
              </a:avLst>
            </a:prstGeom>
            <a:solidFill>
              <a:srgbClr val="7B97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 txBox="1"/>
            <p:nvPr/>
          </p:nvSpPr>
          <p:spPr>
            <a:xfrm>
              <a:off x="1685272" y="4843968"/>
              <a:ext cx="1905149" cy="1193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Слабко виписано сюжетні складові</a:t>
              </a:r>
              <a:endParaRPr b="1" i="1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549655" y="664987"/>
              <a:ext cx="5279733" cy="5279733"/>
            </a:xfrm>
            <a:custGeom>
              <a:rect b="b" l="l" r="r" t="t"/>
              <a:pathLst>
                <a:path extrusionOk="0" h="120000" w="120000">
                  <a:moveTo>
                    <a:pt x="6710" y="87572"/>
                  </a:moveTo>
                  <a:lnTo>
                    <a:pt x="6710" y="87572"/>
                  </a:lnTo>
                  <a:cubicBezTo>
                    <a:pt x="3449" y="81270"/>
                    <a:pt x="1332" y="74440"/>
                    <a:pt x="457" y="67398"/>
                  </a:cubicBezTo>
                </a:path>
              </a:pathLst>
            </a:custGeom>
            <a:noFill/>
            <a:ln cap="flat" cmpd="sng" w="9525">
              <a:solidFill>
                <a:srgbClr val="7B97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09694" y="1651082"/>
              <a:ext cx="2538329" cy="1676015"/>
            </a:xfrm>
            <a:prstGeom prst="roundRect">
              <a:avLst>
                <a:gd fmla="val 16667" name="adj"/>
              </a:avLst>
            </a:prstGeom>
            <a:solidFill>
              <a:srgbClr val="7B97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 txBox="1"/>
            <p:nvPr/>
          </p:nvSpPr>
          <p:spPr>
            <a:xfrm>
              <a:off x="491510" y="1732898"/>
              <a:ext cx="2374697" cy="1512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Алітерація, асонанс, звукопис, кольоративи</a:t>
              </a:r>
              <a:endParaRPr b="1" i="1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549655" y="664987"/>
              <a:ext cx="5279733" cy="5279733"/>
            </a:xfrm>
            <a:custGeom>
              <a:rect b="b" l="l" r="r" t="t"/>
              <a:pathLst>
                <a:path extrusionOk="0" h="120000" w="120000">
                  <a:moveTo>
                    <a:pt x="17161" y="17990"/>
                  </a:moveTo>
                  <a:lnTo>
                    <a:pt x="17161" y="17990"/>
                  </a:lnTo>
                  <a:cubicBezTo>
                    <a:pt x="21384" y="13683"/>
                    <a:pt x="26233" y="10038"/>
                    <a:pt x="31543" y="7178"/>
                  </a:cubicBezTo>
                </a:path>
              </a:pathLst>
            </a:custGeom>
            <a:noFill/>
            <a:ln cap="flat" cmpd="sng" w="9525">
              <a:solidFill>
                <a:srgbClr val="7B97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"/>
          <p:cNvSpPr txBox="1"/>
          <p:nvPr>
            <p:ph type="ctrTitle"/>
          </p:nvPr>
        </p:nvSpPr>
        <p:spPr>
          <a:xfrm>
            <a:off x="1447489" y="1036736"/>
            <a:ext cx="6286544" cy="857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7200"/>
              <a:buFont typeface="Calibri"/>
              <a:buNone/>
            </a:pPr>
            <a:r>
              <a:rPr b="1" lang="ru-RU" sz="7200">
                <a:solidFill>
                  <a:srgbClr val="7030A0"/>
                </a:solidFill>
              </a:rPr>
              <a:t>Новела</a:t>
            </a:r>
            <a:endParaRPr b="1" sz="7200">
              <a:solidFill>
                <a:srgbClr val="7030A0"/>
              </a:solidFill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1250133" y="2132856"/>
            <a:ext cx="6643734" cy="378565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невеликий за обсягом прозовий твір про незвичайну життєву подію з несподіваним фіналом, напруженою та яскраво вимальованою дією</a:t>
            </a:r>
            <a:endParaRPr b="0" i="0" sz="40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mg0.liveinternet.ru/images/attach/b/3/11/890/11890448_10075043_znak_voprosa.gif" id="264" name="Google Shape;26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0688"/>
            <a:ext cx="2962275" cy="328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Інтермецо\1364102435_jurjj_kocjubinskijj.jpg" id="270" name="Google Shape;27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3068960"/>
            <a:ext cx="2256208" cy="3595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Інтермецо\1_045.jpg" id="271" name="Google Shape;27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9792" y="476672"/>
            <a:ext cx="2808312" cy="444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Інтермецо\M-kotsjubynskyj.jpg" id="272" name="Google Shape;27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8144" y="3645024"/>
            <a:ext cx="2951609" cy="3024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Інтермецо\Коцюбинський-Михайло-1864-1913.-Біографія.jpg" id="273" name="Google Shape;27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0152" y="0"/>
            <a:ext cx="274320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5"/>
          <p:cNvGrpSpPr/>
          <p:nvPr/>
        </p:nvGrpSpPr>
        <p:grpSpPr>
          <a:xfrm>
            <a:off x="950119" y="262181"/>
            <a:ext cx="7387777" cy="6385662"/>
            <a:chOff x="698599" y="1533"/>
            <a:chExt cx="7387777" cy="6385662"/>
          </a:xfrm>
        </p:grpSpPr>
        <p:sp>
          <p:nvSpPr>
            <p:cNvPr id="280" name="Google Shape;280;p5"/>
            <p:cNvSpPr/>
            <p:nvPr/>
          </p:nvSpPr>
          <p:spPr>
            <a:xfrm>
              <a:off x="3328682" y="1533"/>
              <a:ext cx="2127611" cy="1382947"/>
            </a:xfrm>
            <a:prstGeom prst="roundRect">
              <a:avLst>
                <a:gd fmla="val 16667" name="adj"/>
              </a:avLst>
            </a:prstGeom>
            <a:solidFill>
              <a:srgbClr val="7B97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"/>
            <p:cNvSpPr txBox="1"/>
            <p:nvPr/>
          </p:nvSpPr>
          <p:spPr>
            <a:xfrm>
              <a:off x="3396192" y="69043"/>
              <a:ext cx="1992591" cy="1247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8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Найтонші зміни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1627055" y="693007"/>
              <a:ext cx="5530865" cy="5530865"/>
            </a:xfrm>
            <a:custGeom>
              <a:rect b="b" l="l" r="r" t="t"/>
              <a:pathLst>
                <a:path extrusionOk="0" h="120000" w="120000">
                  <a:moveTo>
                    <a:pt x="89278" y="7628"/>
                  </a:moveTo>
                  <a:lnTo>
                    <a:pt x="89278" y="7628"/>
                  </a:lnTo>
                  <a:cubicBezTo>
                    <a:pt x="95455" y="11081"/>
                    <a:pt x="100972" y="15599"/>
                    <a:pt x="105574" y="20974"/>
                  </a:cubicBezTo>
                </a:path>
              </a:pathLst>
            </a:custGeom>
            <a:noFill/>
            <a:ln cap="flat" cmpd="sng" w="9525">
              <a:solidFill>
                <a:srgbClr val="7B97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5958765" y="1912400"/>
              <a:ext cx="2127611" cy="1382947"/>
            </a:xfrm>
            <a:prstGeom prst="roundRect">
              <a:avLst>
                <a:gd fmla="val 16667" name="adj"/>
              </a:avLst>
            </a:prstGeom>
            <a:solidFill>
              <a:srgbClr val="7B97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5"/>
            <p:cNvSpPr txBox="1"/>
            <p:nvPr/>
          </p:nvSpPr>
          <p:spPr>
            <a:xfrm>
              <a:off x="6026275" y="1979910"/>
              <a:ext cx="1992591" cy="1247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8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Лаконізм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627055" y="693007"/>
              <a:ext cx="5530865" cy="5530865"/>
            </a:xfrm>
            <a:custGeom>
              <a:rect b="b" l="l" r="r" t="t"/>
              <a:pathLst>
                <a:path extrusionOk="0" h="120000" w="120000">
                  <a:moveTo>
                    <a:pt x="119857" y="64144"/>
                  </a:moveTo>
                  <a:lnTo>
                    <a:pt x="119857" y="64144"/>
                  </a:lnTo>
                  <a:cubicBezTo>
                    <a:pt x="119308" y="72069"/>
                    <a:pt x="117191" y="79806"/>
                    <a:pt x="113629" y="86906"/>
                  </a:cubicBezTo>
                </a:path>
              </a:pathLst>
            </a:custGeom>
            <a:noFill/>
            <a:ln cap="flat" cmpd="sng" w="9525">
              <a:solidFill>
                <a:srgbClr val="7B97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954162" y="5004248"/>
              <a:ext cx="2127611" cy="1382947"/>
            </a:xfrm>
            <a:prstGeom prst="roundRect">
              <a:avLst>
                <a:gd fmla="val 16667" name="adj"/>
              </a:avLst>
            </a:prstGeom>
            <a:solidFill>
              <a:srgbClr val="7B97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5"/>
            <p:cNvSpPr txBox="1"/>
            <p:nvPr/>
          </p:nvSpPr>
          <p:spPr>
            <a:xfrm>
              <a:off x="5021672" y="5071758"/>
              <a:ext cx="1992591" cy="1247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8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Зорові ,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b="1" i="1" lang="ru-RU" sz="28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слухові образи</a:t>
              </a:r>
              <a:r>
                <a:rPr b="1" i="1" lang="ru-RU" sz="22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1627055" y="693007"/>
              <a:ext cx="5530865" cy="5530865"/>
            </a:xfrm>
            <a:custGeom>
              <a:rect b="b" l="l" r="r" t="t"/>
              <a:pathLst>
                <a:path extrusionOk="0" h="120000" w="120000">
                  <a:moveTo>
                    <a:pt x="67378" y="119545"/>
                  </a:moveTo>
                  <a:lnTo>
                    <a:pt x="67378" y="119545"/>
                  </a:lnTo>
                  <a:cubicBezTo>
                    <a:pt x="62478" y="120152"/>
                    <a:pt x="57521" y="120152"/>
                    <a:pt x="52621" y="119545"/>
                  </a:cubicBezTo>
                </a:path>
              </a:pathLst>
            </a:custGeom>
            <a:noFill/>
            <a:ln cap="flat" cmpd="sng" w="9525">
              <a:solidFill>
                <a:srgbClr val="7B97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1703201" y="5004248"/>
              <a:ext cx="2127611" cy="1382947"/>
            </a:xfrm>
            <a:prstGeom prst="roundRect">
              <a:avLst>
                <a:gd fmla="val 16667" name="adj"/>
              </a:avLst>
            </a:prstGeom>
            <a:solidFill>
              <a:srgbClr val="7B97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 txBox="1"/>
            <p:nvPr/>
          </p:nvSpPr>
          <p:spPr>
            <a:xfrm>
              <a:off x="1770711" y="5071758"/>
              <a:ext cx="1992591" cy="1247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8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Яскраві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b="1" i="1" lang="ru-RU" sz="28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деталі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627055" y="693007"/>
              <a:ext cx="5530865" cy="5530865"/>
            </a:xfrm>
            <a:custGeom>
              <a:rect b="b" l="l" r="r" t="t"/>
              <a:pathLst>
                <a:path extrusionOk="0" h="120000" w="120000">
                  <a:moveTo>
                    <a:pt x="6371" y="86906"/>
                  </a:moveTo>
                  <a:lnTo>
                    <a:pt x="6371" y="86906"/>
                  </a:lnTo>
                  <a:cubicBezTo>
                    <a:pt x="2809" y="79806"/>
                    <a:pt x="692" y="72069"/>
                    <a:pt x="143" y="64144"/>
                  </a:cubicBezTo>
                </a:path>
              </a:pathLst>
            </a:custGeom>
            <a:noFill/>
            <a:ln cap="flat" cmpd="sng" w="9525">
              <a:solidFill>
                <a:srgbClr val="7B97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698599" y="1912400"/>
              <a:ext cx="2127611" cy="1382947"/>
            </a:xfrm>
            <a:prstGeom prst="roundRect">
              <a:avLst>
                <a:gd fmla="val 16667" name="adj"/>
              </a:avLst>
            </a:prstGeom>
            <a:solidFill>
              <a:srgbClr val="7B97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 txBox="1"/>
            <p:nvPr/>
          </p:nvSpPr>
          <p:spPr>
            <a:xfrm>
              <a:off x="766109" y="1979910"/>
              <a:ext cx="1992591" cy="1247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28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Миттєві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b="1" i="1" lang="ru-RU" sz="28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враження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627055" y="693007"/>
              <a:ext cx="5530865" cy="5530865"/>
            </a:xfrm>
            <a:custGeom>
              <a:rect b="b" l="l" r="r" t="t"/>
              <a:pathLst>
                <a:path extrusionOk="0" h="120000" w="120000">
                  <a:moveTo>
                    <a:pt x="14426" y="20974"/>
                  </a:moveTo>
                  <a:lnTo>
                    <a:pt x="14426" y="20974"/>
                  </a:lnTo>
                  <a:cubicBezTo>
                    <a:pt x="19029" y="15599"/>
                    <a:pt x="24546" y="11081"/>
                    <a:pt x="30722" y="7628"/>
                  </a:cubicBezTo>
                </a:path>
              </a:pathLst>
            </a:custGeom>
            <a:noFill/>
            <a:ln cap="flat" cmpd="sng" w="9525">
              <a:solidFill>
                <a:srgbClr val="7B97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" name="Google Shape;295;p5"/>
          <p:cNvSpPr/>
          <p:nvPr/>
        </p:nvSpPr>
        <p:spPr>
          <a:xfrm>
            <a:off x="4499992" y="3212976"/>
            <a:ext cx="91440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5B6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" name="Google Shape;296;p5"/>
          <p:cNvGrpSpPr/>
          <p:nvPr/>
        </p:nvGrpSpPr>
        <p:grpSpPr>
          <a:xfrm>
            <a:off x="3446859" y="2697659"/>
            <a:ext cx="2250281" cy="1462682"/>
            <a:chOff x="3446859" y="475"/>
            <a:chExt cx="2250281" cy="1462682"/>
          </a:xfrm>
        </p:grpSpPr>
        <p:sp>
          <p:nvSpPr>
            <p:cNvPr id="297" name="Google Shape;297;p5"/>
            <p:cNvSpPr/>
            <p:nvPr/>
          </p:nvSpPr>
          <p:spPr>
            <a:xfrm>
              <a:off x="3446859" y="475"/>
              <a:ext cx="2250281" cy="1462682"/>
            </a:xfrm>
            <a:prstGeom prst="roundRect">
              <a:avLst>
                <a:gd fmla="val 16667" name="adj"/>
              </a:avLst>
            </a:prstGeom>
            <a:solidFill>
              <a:srgbClr val="7B97A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518261" y="71877"/>
              <a:ext cx="2178879" cy="1319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b="1" i="1" lang="ru-RU" sz="28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Психологізм</a:t>
              </a:r>
              <a:endParaRPr b="1" i="1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"/>
          <p:cNvSpPr/>
          <p:nvPr/>
        </p:nvSpPr>
        <p:spPr>
          <a:xfrm>
            <a:off x="683568" y="1052736"/>
            <a:ext cx="792088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Психологічна новела –  </a:t>
            </a: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невеликий прозовий твір, побудований на глибокому змалюванні психології персонажів.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Інтермецо\22920029-3d-illustration-of-heart-locked-with-many-chains-over-black--Stock-Photo.jpg" id="309" name="Google Shape;3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7"/>
          <p:cNvSpPr txBox="1"/>
          <p:nvPr/>
        </p:nvSpPr>
        <p:spPr>
          <a:xfrm>
            <a:off x="663075" y="429632"/>
            <a:ext cx="710438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Моя утома – зневіра, депресія,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розчарування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323528" y="2204864"/>
            <a:ext cx="82882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Залізна рука города – потяг, місто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 txBox="1"/>
          <p:nvPr/>
        </p:nvSpPr>
        <p:spPr>
          <a:xfrm>
            <a:off x="611560" y="3861048"/>
            <a:ext cx="81369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Людське горе – становище народу</a:t>
            </a:r>
            <a:endParaRPr b="1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Інтермецо\pole-kolosya-krasota.jpg" id="317" name="Google Shape;3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494" y="1"/>
            <a:ext cx="920249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8"/>
          <p:cNvSpPr txBox="1"/>
          <p:nvPr/>
        </p:nvSpPr>
        <p:spPr>
          <a:xfrm>
            <a:off x="395536" y="179592"/>
            <a:ext cx="264207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Ниви у червні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життєва енергія</a:t>
            </a:r>
            <a:endParaRPr b="1" i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8"/>
          <p:cNvSpPr txBox="1"/>
          <p:nvPr/>
        </p:nvSpPr>
        <p:spPr>
          <a:xfrm>
            <a:off x="7236296" y="352022"/>
            <a:ext cx="146995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Сонце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вічність</a:t>
            </a:r>
            <a:endParaRPr b="1" i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1115616" y="1306129"/>
            <a:ext cx="330789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Три вівчарки 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Пава – дворянство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Трепов – жандармерія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Оверко – селянство</a:t>
            </a:r>
            <a:endParaRPr b="1" i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"/>
          <p:cNvSpPr txBox="1"/>
          <p:nvPr/>
        </p:nvSpPr>
        <p:spPr>
          <a:xfrm>
            <a:off x="5018646" y="1598517"/>
            <a:ext cx="38375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Зозуля - </a:t>
            </a:r>
            <a:r>
              <a:rPr b="1" i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надія та життя</a:t>
            </a:r>
            <a:endParaRPr b="1" i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8"/>
          <p:cNvSpPr txBox="1"/>
          <p:nvPr/>
        </p:nvSpPr>
        <p:spPr>
          <a:xfrm>
            <a:off x="3635896" y="342984"/>
            <a:ext cx="2765501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Жайворонки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творче піднесення</a:t>
            </a:r>
            <a:endParaRPr b="1" i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9"/>
          <p:cNvSpPr txBox="1"/>
          <p:nvPr>
            <p:ph type="title"/>
          </p:nvPr>
        </p:nvSpPr>
        <p:spPr>
          <a:xfrm>
            <a:off x="457200" y="1844824"/>
            <a:ext cx="8229600" cy="309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1" lang="ru-RU"/>
              <a:t>Поезія в прозі </a:t>
            </a:r>
            <a:r>
              <a:rPr lang="ru-RU"/>
              <a:t>- </a:t>
            </a:r>
            <a:r>
              <a:rPr lang="ru-RU" sz="4000"/>
              <a:t>невеликий за обсягом ліро-епічний твір, написаний ритмічною прозою, який відзначається образністю,стрункістю композиції, сконцентрованістю змісту.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pres-on-stichna-novela-171-intermezzo-187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mpres-on-stichna-novela-171-intermezzo-187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2018-01-20T17:53:47Z</dcterms:created>
  <dc:creator>Admin</dc:creator>
</cp:coreProperties>
</file>